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312" r:id="rId3"/>
    <p:sldId id="342" r:id="rId4"/>
    <p:sldId id="373" r:id="rId5"/>
    <p:sldId id="341" r:id="rId6"/>
    <p:sldId id="313" r:id="rId7"/>
    <p:sldId id="363" r:id="rId8"/>
    <p:sldId id="311" r:id="rId9"/>
    <p:sldId id="378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5052" autoAdjust="0"/>
  </p:normalViewPr>
  <p:slideViewPr>
    <p:cSldViewPr>
      <p:cViewPr varScale="1">
        <p:scale>
          <a:sx n="85" d="100"/>
          <a:sy n="85" d="100"/>
        </p:scale>
        <p:origin x="90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77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3AB106A-133F-4C8D-816E-12320BF2CD6D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2C41A5A-74FF-420F-8B82-27225A0EA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742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41A5A-74FF-420F-8B82-27225A0EA0B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290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41A5A-74FF-420F-8B82-27225A0EA0B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5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7FDA4-61CB-4EFB-8EC6-41435BAA60BF}" type="datetime1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36A98-6157-4A1E-BC7E-6762F61D33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112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92CF8-891A-4E7B-9321-C8F52203BED6}" type="datetime1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1BC36-C3BC-4C3C-9946-2897C833F3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0344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3360A-26B4-42E9-A674-5797D80907A1}" type="datetime1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EE1DF-7CFC-46BA-811C-E8C88ABE78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472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891F6-7225-4920-8839-FB0741FF0C00}" type="datetime1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F4914-806B-4C25-A7AD-E80408B0D0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635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017D-7567-4934-B743-A11B5A61E886}" type="datetime1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571E-BF03-460A-AB3C-327902CBDC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589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61B93-6A0F-4817-A58D-CCE18A6DB505}" type="datetime1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E20C4-EAE9-4784-8EB2-3AB41D2A6B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2078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61AE1-3D43-4761-B9B9-B1BA0D52428D}" type="datetime1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103D4-6375-436A-86C2-14AA667996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520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CF427-3BCC-4A1F-ABAB-0AEAF8F59B26}" type="datetime1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5D62D-C2AA-47F2-B17F-A19213EF05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500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06047-3C80-43B9-BF73-F8022D14598A}" type="datetime1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1C0ED-2A19-45DC-BD08-3FF96A00DA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686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84883-E14A-410C-B5A7-9516D6F68E29}" type="datetime1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6C40-B3E8-438F-BDEF-7381A0094D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498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F2849-0ECC-49B4-BF03-244DAEB5A896}" type="datetime1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D7F6F-D07E-4C2C-941C-34F384342E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964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317E35-A409-47C4-9F07-32963A66C0C3}" type="datetime1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F54E913-B6A0-4474-A883-B27720D358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DSC08168.JPG"/>
          <p:cNvPicPr>
            <a:picLocks noChangeAspect="1"/>
          </p:cNvPicPr>
          <p:nvPr/>
        </p:nvPicPr>
        <p:blipFill>
          <a:blip r:embed="rId2">
            <a:lum bright="2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Уничтожение зарослей борщев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31900"/>
          </a:effectLst>
          <a:scene3d>
            <a:camera prst="orthographicFront"/>
            <a:lightRig rig="threePt" dir="t">
              <a:rot lat="0" lon="0" rev="16200000"/>
            </a:lightRig>
          </a:scene3d>
          <a:sp3d extrusionH="647700">
            <a:bevelB w="215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Заголовок 1"/>
          <p:cNvSpPr>
            <a:spLocks noGrp="1"/>
          </p:cNvSpPr>
          <p:nvPr>
            <p:ph type="ctrTitle"/>
          </p:nvPr>
        </p:nvSpPr>
        <p:spPr>
          <a:xfrm>
            <a:off x="-3175" y="620688"/>
            <a:ext cx="9001125" cy="1512168"/>
          </a:xfrm>
        </p:spPr>
        <p:txBody>
          <a:bodyPr/>
          <a:lstStyle/>
          <a:p>
            <a:pPr eaLnBrk="1" hangingPunct="1"/>
            <a:r>
              <a:rPr lang="ru-RU" sz="3600" b="1" dirty="0"/>
              <a:t>О реализации мероприятий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по </a:t>
            </a:r>
            <a:r>
              <a:rPr lang="ru-RU" sz="3600" b="1" dirty="0"/>
              <a:t>борьбе с борщевиком Сосновского</a:t>
            </a:r>
            <a:br>
              <a:rPr lang="ru-RU" sz="3600" b="1" dirty="0"/>
            </a:br>
            <a:r>
              <a:rPr lang="ru-RU" sz="3600" b="1" dirty="0"/>
              <a:t>в Архангельской области</a:t>
            </a:r>
            <a:endParaRPr lang="ru-RU" alt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7930" y="37853"/>
            <a:ext cx="8176070" cy="582835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chemeClr val="tx1"/>
                </a:solidFill>
              </a:rPr>
              <a:t>ФГБУ САС «Архангельская»</a:t>
            </a:r>
          </a:p>
        </p:txBody>
      </p:sp>
      <p:pic>
        <p:nvPicPr>
          <p:cNvPr id="3078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9696"/>
            <a:ext cx="86042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5243206"/>
            <a:ext cx="75222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Докладчик: 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Врио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директора ФГБУ САС «Архангельская»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Косарева Елена Николаевна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7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5214B8-D328-4233-B4A2-20F1D5FA9ABB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2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767080"/>
              </p:ext>
            </p:extLst>
          </p:nvPr>
        </p:nvGraphicFramePr>
        <p:xfrm>
          <a:off x="11798" y="831477"/>
          <a:ext cx="9036496" cy="5888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7598"/>
                <a:gridCol w="2462655"/>
                <a:gridCol w="2182141"/>
                <a:gridCol w="2364102"/>
              </a:tblGrid>
              <a:tr h="612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обследования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Обследованная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площадь, га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по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картированию, га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</a:tr>
              <a:tr h="237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Вельский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26790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449,6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37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Верхнетоемский 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9128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37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Вилегодский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18813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37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Виноградовский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6023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37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Каргопольский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40073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769,9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37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Коношский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11784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674,9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38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Котласский 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19284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37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Красноборский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14200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37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Ленский 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37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Лешуконский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3381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37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Мезенский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1997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37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Няндомский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5438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37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Онежский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2936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68,8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37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Пинежский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37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Плесецкий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15146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37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Приморский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37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Устьянский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39074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335,8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37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Холмогорский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10475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37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Шенкурский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16533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32849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области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257966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2529,6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807305" y="0"/>
            <a:ext cx="8175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 зарастания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борщевиком Сосновского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2015 г по 2021 г.</a:t>
            </a: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717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814388" y="373063"/>
            <a:ext cx="1841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800" b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68" name="Прямоугольник 1"/>
          <p:cNvSpPr>
            <a:spLocks noChangeArrowheads="1"/>
          </p:cNvSpPr>
          <p:nvPr/>
        </p:nvSpPr>
        <p:spPr bwMode="auto">
          <a:xfrm>
            <a:off x="717550" y="155575"/>
            <a:ext cx="8175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Космоснимок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выделением участков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зарастания борщевиком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Сосновского</a:t>
            </a: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450" y="2420938"/>
            <a:ext cx="2817813" cy="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Calibri" pitchFamily="34" charset="0"/>
              </a:rPr>
              <a:t>Площадь зарастания 4,5 га</a:t>
            </a:r>
            <a:endParaRPr lang="ru-RU" dirty="0">
              <a:latin typeface="Arial" charset="0"/>
            </a:endParaRPr>
          </a:p>
        </p:txBody>
      </p:sp>
      <p:sp>
        <p:nvSpPr>
          <p:cNvPr id="11272" name="Номер слайда 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75475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3F7AF-D1FD-479C-B5AA-687F95740F86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3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50938"/>
            <a:ext cx="8929563" cy="566261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7" descr="IMG_20170805_17212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88" y="668608"/>
            <a:ext cx="9028558" cy="600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3574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скашивания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H="1">
            <a:off x="1714501" y="1714500"/>
            <a:ext cx="1428750" cy="71437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701" name="Прямоугольник 5"/>
          <p:cNvSpPr>
            <a:spLocks noChangeArrowheads="1"/>
          </p:cNvSpPr>
          <p:nvPr/>
        </p:nvSpPr>
        <p:spPr bwMode="auto">
          <a:xfrm>
            <a:off x="5026907" y="11248"/>
            <a:ext cx="4078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Скошено на 2 раза</a:t>
            </a:r>
            <a:endParaRPr lang="ru-RU" altLang="ru-RU" sz="36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6143625" y="2143125"/>
            <a:ext cx="2571750" cy="8572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970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6092825"/>
            <a:ext cx="717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34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717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814388" y="373063"/>
            <a:ext cx="1841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800" b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4" name="Прямоугольник 1"/>
          <p:cNvSpPr>
            <a:spLocks noChangeArrowheads="1"/>
          </p:cNvSpPr>
          <p:nvPr/>
        </p:nvSpPr>
        <p:spPr bwMode="auto">
          <a:xfrm>
            <a:off x="717550" y="155575"/>
            <a:ext cx="8175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Космоснимок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выделением участков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зарастания борщевиком Сосновского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2005 г по 2021 г.</a:t>
            </a: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5" name="Объект 5"/>
          <p:cNvPicPr>
            <a:picLocks noGrp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6940" r="7372" b="10410"/>
          <a:stretch>
            <a:fillRect/>
          </a:stretch>
        </p:blipFill>
        <p:spPr>
          <a:xfrm>
            <a:off x="62545" y="1517230"/>
            <a:ext cx="4536057" cy="4751735"/>
          </a:xfrm>
        </p:spPr>
      </p:pic>
      <p:sp>
        <p:nvSpPr>
          <p:cNvPr id="7" name="Прямоугольник 6"/>
          <p:cNvSpPr/>
          <p:nvPr/>
        </p:nvSpPr>
        <p:spPr>
          <a:xfrm>
            <a:off x="725173" y="5098036"/>
            <a:ext cx="2874962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Calibri" pitchFamily="34" charset="0"/>
              </a:rPr>
              <a:t>Площадь зарастания 0,4 га.</a:t>
            </a:r>
            <a:endParaRPr lang="ru-RU" dirty="0">
              <a:latin typeface="Arial" charset="0"/>
            </a:endParaRPr>
          </a:p>
        </p:txBody>
      </p:sp>
      <p:sp>
        <p:nvSpPr>
          <p:cNvPr id="10248" name="Номер слайда 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D5BA3E-294C-4811-91BC-580219F31480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Объект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" t="8839" r="6671" b="7512"/>
          <a:stretch>
            <a:fillRect/>
          </a:stretch>
        </p:blipFill>
        <p:spPr bwMode="auto">
          <a:xfrm>
            <a:off x="4716016" y="1494100"/>
            <a:ext cx="4327401" cy="483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470810" y="1517230"/>
            <a:ext cx="2817812" cy="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Calibri" pitchFamily="34" charset="0"/>
              </a:rPr>
              <a:t>Площадь зарастания </a:t>
            </a:r>
            <a:r>
              <a:rPr lang="ru-RU" dirty="0">
                <a:latin typeface="Arial" charset="0"/>
              </a:rPr>
              <a:t>9,6</a:t>
            </a:r>
            <a:r>
              <a:rPr lang="ru-RU" dirty="0">
                <a:latin typeface="Times New Roman" pitchFamily="18" charset="0"/>
                <a:cs typeface="Calibri" pitchFamily="34" charset="0"/>
              </a:rPr>
              <a:t> га</a:t>
            </a:r>
            <a:endParaRPr lang="ru-RU" dirty="0">
              <a:latin typeface="Arial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547664" y="3284984"/>
            <a:ext cx="1368152" cy="1728192"/>
          </a:xfrm>
          <a:prstGeom prst="ellipse">
            <a:avLst/>
          </a:prstGeom>
          <a:solidFill>
            <a:schemeClr val="accent1">
              <a:alpha val="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724129" y="1942902"/>
            <a:ext cx="3319288" cy="4778572"/>
          </a:xfrm>
          <a:prstGeom prst="ellipse">
            <a:avLst/>
          </a:prstGeom>
          <a:solidFill>
            <a:schemeClr val="accent1">
              <a:alpha val="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Объект 3" descr="C:\Users\2\Desktop\поле борщевика.jpg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661248"/>
            <a:ext cx="273368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1" t="20164" r="18982" b="7259"/>
          <a:stretch>
            <a:fillRect/>
          </a:stretch>
        </p:blipFill>
        <p:spPr bwMode="auto">
          <a:xfrm>
            <a:off x="1547813" y="0"/>
            <a:ext cx="6048375" cy="648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0246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7F284A-6520-40B9-9374-E13722D61949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072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717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717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814388" y="373063"/>
            <a:ext cx="1841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800" b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4" name="Прямоугольник 2"/>
          <p:cNvSpPr>
            <a:spLocks noChangeArrowheads="1"/>
          </p:cNvSpPr>
          <p:nvPr/>
        </p:nvSpPr>
        <p:spPr bwMode="auto">
          <a:xfrm>
            <a:off x="4308699" y="-17253"/>
            <a:ext cx="49192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Arial" panose="020B0604020202020204" pitchFamily="34" charset="0"/>
              </a:rPr>
              <a:t>После обработки </a:t>
            </a:r>
            <a:r>
              <a:rPr lang="ru-RU" altLang="ru-RU" sz="1800" b="1" dirty="0">
                <a:latin typeface="Arial" panose="020B0604020202020204" pitchFamily="34" charset="0"/>
              </a:rPr>
              <a:t>баковой смесью </a:t>
            </a:r>
            <a:r>
              <a:rPr lang="ru-RU" altLang="ru-RU" sz="1400" b="1" dirty="0">
                <a:latin typeface="Arial" panose="020B0604020202020204" pitchFamily="34" charset="0"/>
              </a:rPr>
              <a:t>гербицидов </a:t>
            </a:r>
            <a:r>
              <a:rPr lang="ru-RU" altLang="ru-RU" sz="1400" b="1" dirty="0" err="1">
                <a:latin typeface="Arial" panose="020B0604020202020204" pitchFamily="34" charset="0"/>
              </a:rPr>
              <a:t>Гербитокс</a:t>
            </a:r>
            <a:r>
              <a:rPr lang="ru-RU" altLang="ru-RU" sz="1400" b="1" dirty="0">
                <a:latin typeface="Arial" panose="020B0604020202020204" pitchFamily="34" charset="0"/>
              </a:rPr>
              <a:t>, ВРК (1 л/га) + </a:t>
            </a:r>
            <a:r>
              <a:rPr lang="ru-RU" altLang="ru-RU" sz="1400" b="1" dirty="0" err="1">
                <a:latin typeface="Arial" panose="020B0604020202020204" pitchFamily="34" charset="0"/>
              </a:rPr>
              <a:t>Лонтрел</a:t>
            </a:r>
            <a:r>
              <a:rPr lang="ru-RU" altLang="ru-RU" sz="1400" b="1" dirty="0">
                <a:latin typeface="Arial" panose="020B0604020202020204" pitchFamily="34" charset="0"/>
              </a:rPr>
              <a:t> гранд, ВДГ (0,12 кг/га) + </a:t>
            </a:r>
            <a:r>
              <a:rPr lang="ru-RU" altLang="ru-RU" sz="1400" b="1" dirty="0" err="1">
                <a:latin typeface="Arial" panose="020B0604020202020204" pitchFamily="34" charset="0"/>
              </a:rPr>
              <a:t>Магнум</a:t>
            </a:r>
            <a:r>
              <a:rPr lang="ru-RU" altLang="ru-RU" sz="1400" b="1" dirty="0">
                <a:latin typeface="Arial" panose="020B0604020202020204" pitchFamily="34" charset="0"/>
              </a:rPr>
              <a:t>, ВДГ (10 г/га) и второй обработки гербицидом Торнадо 500, ВР (3,5 л/га)</a:t>
            </a:r>
          </a:p>
        </p:txBody>
      </p:sp>
      <p:sp>
        <p:nvSpPr>
          <p:cNvPr id="25605" name="Прямоугольник 3"/>
          <p:cNvSpPr>
            <a:spLocks noChangeArrowheads="1"/>
          </p:cNvSpPr>
          <p:nvPr/>
        </p:nvSpPr>
        <p:spPr bwMode="auto">
          <a:xfrm>
            <a:off x="149058" y="206057"/>
            <a:ext cx="4465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Борщевик на необработанном (контрольном) участке</a:t>
            </a:r>
          </a:p>
        </p:txBody>
      </p:sp>
      <p:pic>
        <p:nvPicPr>
          <p:cNvPr id="25606" name="Объект 8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32194"/>
            <a:ext cx="4405313" cy="5709174"/>
          </a:xfrm>
        </p:spPr>
      </p:pic>
      <p:pic>
        <p:nvPicPr>
          <p:cNvPr id="25607" name="Рисунок 11" descr="C:\Documents and Settings\Admin\Рабочий стол\Борщевик\фото на 60-й день\3Б1_55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7" y="1035241"/>
            <a:ext cx="4643437" cy="570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Номер слайда 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688" y="650081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57AE0B-B82B-4FD5-B950-DF057E8D210D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7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Рисунок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142908"/>
            <a:ext cx="1512292" cy="174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5888"/>
            <a:ext cx="8929687" cy="6742112"/>
          </a:xfrm>
          <a:ln>
            <a:solidFill>
              <a:schemeClr val="accent1">
                <a:alpha val="3000"/>
              </a:schemeClr>
            </a:solidFill>
          </a:ln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опытных работ по подбору гербицидов для химического метода уничтожения борщевика Сосновского</a:t>
            </a:r>
          </a:p>
          <a:p>
            <a:pPr marL="0" indent="0" algn="ctr">
              <a:buFont typeface="Arial" charset="0"/>
              <a:buNone/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ru-RU" sz="2400" b="1" dirty="0"/>
              <a:t>ВЫПОЛНЕНИЕ РАБОТ ПО РАЗРАБОТКЕ ТЕХНОЛОГИИ ХИМИЧЕСКОЙ БОРЬБЫ И ОЦЕНКЕ ЭФФЕКТИВНОСТИ ПРОВЕДЕННЫХ ХИМИЧЕСКИХ МЕРОПРИЯТИЙ ПО УНИЧТОЖЕНИЮ БОРЩЕВИКА СОСНОВСКОГО (HERACLEUM SOSNOVSKYI MANDEN) НА ЗЕМЛЯХ СЕЛЬСКОХОЗЯЙСТВЕННОГО НАЗНАЧЕНИЯ АРХАНГЕЛЬСКОЙ ОБЛАСТИ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использованию механических, агротехнических и химических методов борьбы с борщевиком Сосновского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 - федеральное государственное бюджетное учреждение станция агрохимической службы «Архангельская»</a:t>
            </a:r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  <p:pic>
        <p:nvPicPr>
          <p:cNvPr id="717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717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4341813" y="981075"/>
            <a:ext cx="287337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364038" y="3644900"/>
            <a:ext cx="287337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5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F24306-208B-4455-9F37-FEFDF9F3861C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8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3" descr="DSC08168.JPG"/>
          <p:cNvPicPr>
            <a:picLocks noChangeAspect="1"/>
          </p:cNvPicPr>
          <p:nvPr/>
        </p:nvPicPr>
        <p:blipFill>
          <a:blip r:embed="rId2">
            <a:lum bright="2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Рисунок 5" descr="Уничтожение зарослей борщев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717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Заголовок 1"/>
          <p:cNvSpPr>
            <a:spLocks noGrp="1"/>
          </p:cNvSpPr>
          <p:nvPr>
            <p:ph type="ctrTitle"/>
          </p:nvPr>
        </p:nvSpPr>
        <p:spPr>
          <a:xfrm>
            <a:off x="-3175" y="115888"/>
            <a:ext cx="9001125" cy="2089150"/>
          </a:xfrm>
        </p:spPr>
        <p:txBody>
          <a:bodyPr/>
          <a:lstStyle/>
          <a:p>
            <a:pPr eaLnBrk="1" hangingPunct="1"/>
            <a:r>
              <a:rPr lang="ru-RU" altLang="ru-RU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37893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63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15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5036</TotalTime>
  <Words>293</Words>
  <Application>Microsoft Office PowerPoint</Application>
  <PresentationFormat>Экран (4:3)</PresentationFormat>
  <Paragraphs>118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О реализации мероприятий  по борьбе с борщевиком Сосновского в Архангельской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состояния земель сельскохозяйственного назначения на территории Архангельской области</dc:title>
  <dc:creator>Maria</dc:creator>
  <cp:lastModifiedBy>Елена Николаевна</cp:lastModifiedBy>
  <cp:revision>235</cp:revision>
  <dcterms:created xsi:type="dcterms:W3CDTF">2017-04-12T09:26:40Z</dcterms:created>
  <dcterms:modified xsi:type="dcterms:W3CDTF">2021-10-13T13:34:21Z</dcterms:modified>
</cp:coreProperties>
</file>