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  <p:guide pos="301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Автокран</c:v>
                </c:pt>
                <c:pt idx="1">
                  <c:v>Кран манипулятор </c:v>
                </c:pt>
                <c:pt idx="2">
                  <c:v>Самосвал</c:v>
                </c:pt>
                <c:pt idx="3">
                  <c:v>Комбайн</c:v>
                </c:pt>
                <c:pt idx="4">
                  <c:v>Экскаватор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>
              <a:latin typeface="PF Din Text Cond Pro Light (Основной текст)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2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lt1"/>
    </cs:fontRef>
    <cs:defRPr sz="1200" b="1" i="0" u="none" strike="noStrike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9525">
        <a:solidFill>
          <a:schemeClr val="lt1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>
          <a:alpha val="78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dk1"/>
    </cs:fontRef>
  </cs:wall>
  <cs:dataPointMarkerLayout symbol="circle" size="6"/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 1">
    <p:bg>
      <p:bgPr>
        <a:blipFill>
          <a:blip r:embed="rId2">
            <a:lum/>
          </a:blip>
          <a:srcRect l="3703" r="370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И.О. Фамилия докладчика</a:t>
            </a:r>
            <a:endParaRPr/>
          </a:p>
          <a:p>
            <a:pPr lvl="0">
              <a:defRPr/>
            </a:pPr>
            <a:r>
              <a:rPr lang="ru-RU"/>
              <a:t>Должность докладчика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br>
              <a:rPr lang="ru-RU"/>
            </a:b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208383" y="5733256"/>
            <a:ext cx="1645401" cy="2698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   |</a:t>
            </a:r>
            <a:endParaRPr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203848" y="5733256"/>
            <a:ext cx="833660" cy="269875"/>
          </a:xfrm>
          <a:prstGeom prst="rect">
            <a:avLst/>
          </a:prstGeo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 МЕСЯЦ 2021</a:t>
            </a:r>
            <a:endParaRPr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181524" y="5733256"/>
            <a:ext cx="672260" cy="269875"/>
          </a:xfrm>
          <a:prstGeom prst="rect">
            <a:avLst/>
          </a:prstGeo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РЕГИОН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  <a:defRPr/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450057" y="1616076"/>
            <a:ext cx="3908822" cy="4767263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4793457" y="1616076"/>
            <a:ext cx="3908822" cy="4767263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рису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 bwMode="auto">
          <a:xfrm>
            <a:off x="4787503" y="1616076"/>
            <a:ext cx="3911612" cy="4759324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 bwMode="auto">
          <a:xfrm>
            <a:off x="454105" y="1616076"/>
            <a:ext cx="3902393" cy="4759324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2"/>
            <a:ext cx="3916919" cy="179831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 bwMode="auto"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вертикальных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50057" y="3110601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3332221" y="3110601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6236087" y="3110601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450057" y="5949939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3332221" y="5949939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 bwMode="auto">
          <a:xfrm>
            <a:off x="6236087" y="5949939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 bwMode="auto"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 bwMode="auto"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2619499" y="3940952"/>
            <a:ext cx="173699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а объекта с подзаголовками горизонтал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450057" y="3933824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 bwMode="auto"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 bwMode="auto"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верх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 bwMode="auto">
          <a:xfrm>
            <a:off x="450057" y="3921125"/>
            <a:ext cx="8252222" cy="245427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 bwMode="auto"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пра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4787504" y="3933824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Четыре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 bwMode="auto"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 bwMode="auto"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рило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ПРИЛОЖЕНИЕ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 bwMode="auto">
          <a:xfrm>
            <a:off x="450056" y="981076"/>
            <a:ext cx="8251984" cy="5394325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 userDrawn="1"/>
        </p:nvSpPr>
        <p:spPr bwMode="auto"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dirty="0">
              <a:solidFill>
                <a:schemeClr val="tx1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20</a:t>
            </a:r>
            <a:endParaRPr/>
          </a:p>
        </p:txBody>
      </p:sp>
      <p:sp>
        <p:nvSpPr>
          <p:cNvPr id="2" name="Прямоугольник 1"/>
          <p:cNvSpPr/>
          <p:nvPr userDrawn="1"/>
        </p:nvSpPr>
        <p:spPr bwMode="auto"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dirty="0">
              <a:solidFill>
                <a:schemeClr val="tx1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2 подзаголовка с чертой и 4 текстовых блока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ПОДЗАГОЛОВКА И 4 ТЕКСТОВЫХ БЛОКА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2"/>
            <a:ext cx="3916919" cy="179831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3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 ПОДЗАГОЛОВКА С ТЕКСТОВЫМИ БЛОКАМИ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49936" y="988563"/>
            <a:ext cx="2383764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 bwMode="auto"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3434225" y="988563"/>
            <a:ext cx="2383764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318514" y="988563"/>
            <a:ext cx="2383764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4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4 ПОДЗАГОЛОВКА С ВЕРТИКАЛЬНЫМИ ТЕКСТОВЫМИ БЛОКАМИ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4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dirty="0">
              <a:solidFill>
                <a:schemeClr val="tx1"/>
              </a:solidFill>
              <a:latin typeface="PF Din Text Cond Pro Обычный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4 ПОДЗАГОЛОВКА С ВЕРТИКАЛЬНЫМИ ТЕКСТОВЫМИ БЛОКАМИ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 ПОДЗАГОЛОВКА С ТЕКСТОВЫМИ БЛОКАМИ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49936" y="988564"/>
            <a:ext cx="2383764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 bwMode="auto"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 bwMode="auto">
          <a:xfrm>
            <a:off x="3434225" y="988564"/>
            <a:ext cx="2383764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 bwMode="auto">
          <a:xfrm>
            <a:off x="6318514" y="988564"/>
            <a:ext cx="2383764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b="0" i="0" dirty="0">
              <a:solidFill>
                <a:schemeClr val="tx1"/>
              </a:solidFill>
              <a:latin typeface="PF Din Text Cond Pro Обычный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025454" y="4595856"/>
            <a:ext cx="5676827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одержание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763687" y="386516"/>
            <a:ext cx="6952972" cy="431355"/>
          </a:xfrm>
        </p:spPr>
        <p:txBody>
          <a:bodyPr/>
          <a:lstStyle/>
          <a:p>
            <a:pPr>
              <a:defRPr/>
            </a:pPr>
            <a:r>
              <a:rPr lang="ru-RU"/>
              <a:t>СОДЕРЖАНИЕ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763687" y="976314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63687" y="1561991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763687" y="2147668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63687" y="2733345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763687" y="3319022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63687" y="3904699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763687" y="4490378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30" name="Объект 15"/>
          <p:cNvSpPr txBox="1"/>
          <p:nvPr userDrawn="1"/>
        </p:nvSpPr>
        <p:spPr bwMode="auto"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2" algn="l" defTabSz="914400">
              <a:spcBef>
                <a:spcPts val="600"/>
              </a:spcBef>
              <a:buClr>
                <a:srgbClr val="4F81BD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  <a:endParaRPr dirty="0"/>
          </a:p>
          <a:p>
            <a:pPr>
              <a:defRPr/>
            </a:pP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помогает аудитории ориентироваться в структуре презентации.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/>
          <a:stretch/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</p:spPr>
      </p:pic>
      <p:sp>
        <p:nvSpPr>
          <p:cNvPr id="33" name="Текст 2"/>
          <p:cNvSpPr>
            <a:spLocks noGrp="1"/>
          </p:cNvSpPr>
          <p:nvPr>
            <p:ph type="body" idx="1"/>
          </p:nvPr>
        </p:nvSpPr>
        <p:spPr bwMode="auto">
          <a:xfrm>
            <a:off x="449581" y="981512"/>
            <a:ext cx="8252459" cy="5390712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Первый уровень</a:t>
            </a:r>
            <a:endParaRPr/>
          </a:p>
          <a:p>
            <a:pPr lvl="2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35" name="Прямоугольник 34"/>
          <p:cNvSpPr/>
          <p:nvPr userDrawn="1"/>
        </p:nvSpPr>
        <p:spPr bwMode="auto">
          <a:xfrm>
            <a:off x="8310897" y="6542052"/>
            <a:ext cx="391143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>
              <a:defRPr/>
            </a:pPr>
            <a:fld id="{AF528B6D-1001-487C-8FFE-85B114390330}" type="slidenum">
              <a:rPr lang="ru-RU" sz="1000" b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/>
                <a:cs typeface="PF Din Text Cond Pro"/>
              </a:rPr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/>
              <a:cs typeface="PF Din Text Cond Pro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687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685800">
        <a:lnSpc>
          <a:spcPct val="90000"/>
        </a:lnSpc>
        <a:spcBef>
          <a:spcPts val="0"/>
        </a:spcBef>
        <a:spcAft>
          <a:spcPts val="0"/>
        </a:spcAft>
        <a:buNone/>
        <a:defRPr sz="1600" b="0" spc="0">
          <a:solidFill>
            <a:schemeClr val="tx1"/>
          </a:solidFill>
          <a:latin typeface="+mj-lt"/>
          <a:ea typeface="PF Din Text Cond Pro"/>
          <a:cs typeface="PF Din Text Cond Pro"/>
        </a:defRPr>
      </a:lvl1pPr>
    </p:titleStyle>
    <p:bodyStyle>
      <a:lvl1pPr marL="0" indent="0" algn="l" defTabSz="68580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/>
        <a:buNone/>
        <a:defRPr sz="1400" b="0">
          <a:solidFill>
            <a:schemeClr val="tx1"/>
          </a:solidFill>
          <a:latin typeface="+mn-lt"/>
          <a:ea typeface="PF Din Text Cond Pro"/>
          <a:cs typeface="PF Din Text Cond Pro"/>
        </a:defRPr>
      </a:lvl1pPr>
      <a:lvl2pPr marL="135731" marR="0" indent="-135731" algn="l" defTabSz="685800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defRPr sz="1400">
          <a:solidFill>
            <a:schemeClr val="tx1"/>
          </a:solidFill>
          <a:latin typeface="+mn-lt"/>
          <a:ea typeface="PF Din Text Cond Pro"/>
          <a:cs typeface="PF Din Text Cond Pro"/>
        </a:defRPr>
      </a:lvl2pPr>
      <a:lvl3pPr marL="263129" indent="-127397" algn="l" defTabSz="685800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/>
        <a:buChar char="•"/>
        <a:defRPr sz="1200">
          <a:solidFill>
            <a:schemeClr val="tx1"/>
          </a:solidFill>
          <a:latin typeface="+mn-lt"/>
          <a:ea typeface="PF Din Text Cond Pro"/>
          <a:cs typeface="PF Din Text Cond Pro"/>
        </a:defRPr>
      </a:lvl3pPr>
      <a:lvl4pPr marL="1200150" indent="-171450" algn="l" defTabSz="685800">
        <a:spcBef>
          <a:spcPts val="0"/>
        </a:spcBef>
        <a:buFont typeface="Arial"/>
        <a:buChar char="–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spcBef>
          <a:spcPts val="0"/>
        </a:spcBef>
        <a:buFont typeface="Arial"/>
        <a:buChar char="»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204114" y="4293096"/>
            <a:ext cx="5498561" cy="1224136"/>
          </a:xfrm>
        </p:spPr>
        <p:txBody>
          <a:bodyPr/>
          <a:lstStyle/>
          <a:p>
            <a:pPr>
              <a:defRPr/>
            </a:pPr>
            <a:r>
              <a:rPr lang="ru-RU" b="0" dirty="0"/>
              <a:t>Горяшин Артем Анатольевич</a:t>
            </a:r>
          </a:p>
          <a:p>
            <a:pPr>
              <a:defRPr/>
            </a:pPr>
            <a:r>
              <a:rPr lang="ru-RU" b="0" dirty="0">
                <a:latin typeface="PF Din Text Cond Pro Light"/>
              </a:rPr>
              <a:t>Заместитель главного инженера - начальник управления производственной безопасности, охраны труда и производственного контроля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03847" y="1856398"/>
            <a:ext cx="5499906" cy="1329595"/>
          </a:xfrm>
        </p:spPr>
        <p:txBody>
          <a:bodyPr/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0" i="0" u="none" strike="noStrike" cap="none" spc="0" dirty="0">
                <a:solidFill>
                  <a:schemeClr val="bg1"/>
                </a:solidFill>
                <a:latin typeface="PF Din Text Cond Pro Medium"/>
                <a:ea typeface="PF Din Text Cond Pro Medium"/>
                <a:cs typeface="PF Din Text Cond Pro Medium"/>
              </a:rPr>
              <a:t>Предотвращение несчастных случаев при работе в охранных зонах электросетевых объектов ПАО «Россети»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    |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000" dirty="0">
                <a:latin typeface="+mj-lt"/>
              </a:rPr>
              <a:t>октябрь 2024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181524" y="5733256"/>
            <a:ext cx="822524" cy="269875"/>
          </a:xfrm>
        </p:spPr>
        <p:txBody>
          <a:bodyPr/>
          <a:lstStyle/>
          <a:p>
            <a:pPr>
              <a:defRPr/>
            </a:pPr>
            <a:r>
              <a:rPr lang="ru-RU" sz="1000" dirty="0">
                <a:latin typeface="+mj-lt"/>
              </a:rPr>
              <a:t>Архангельск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807482" y="836712"/>
            <a:ext cx="7889076" cy="7200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4. </a:t>
            </a:r>
            <a:r>
              <a:rPr lang="ru-RU" sz="1400" b="1" dirty="0">
                <a:solidFill>
                  <a:schemeClr val="tx1"/>
                </a:solidFill>
              </a:rPr>
              <a:t>Эвакуироваться при возгорании шин.</a:t>
            </a:r>
          </a:p>
          <a:p>
            <a:pPr marL="93663"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Электрический ток </a:t>
            </a:r>
            <a:r>
              <a:rPr lang="ru-RU" sz="1400">
                <a:solidFill>
                  <a:schemeClr val="tx1"/>
                </a:solidFill>
              </a:rPr>
              <a:t>напряжением </a:t>
            </a:r>
            <a:r>
              <a:rPr lang="ru-RU" sz="1400" smtClean="0">
                <a:solidFill>
                  <a:schemeClr val="tx1"/>
                </a:solidFill>
              </a:rPr>
              <a:t>выше</a:t>
            </a:r>
            <a:r>
              <a:rPr lang="ru-RU" sz="1400" smtClean="0">
                <a:solidFill>
                  <a:schemeClr val="tx1"/>
                </a:solidFill>
              </a:rPr>
              <a:t> 1000 В</a:t>
            </a:r>
            <a:r>
              <a:rPr lang="ru-RU" sz="1400" dirty="0">
                <a:solidFill>
                  <a:schemeClr val="tx1"/>
                </a:solidFill>
              </a:rPr>
              <a:t>, протекающий по шинам, </a:t>
            </a:r>
            <a:r>
              <a:rPr lang="ru-RU" sz="1400" dirty="0" smtClean="0">
                <a:solidFill>
                  <a:schemeClr val="tx1"/>
                </a:solidFill>
              </a:rPr>
              <a:t>вызывает физическое </a:t>
            </a:r>
            <a:r>
              <a:rPr lang="ru-RU" sz="1400" dirty="0">
                <a:solidFill>
                  <a:schemeClr val="tx1"/>
                </a:solidFill>
              </a:rPr>
              <a:t>разрушение резины и </a:t>
            </a:r>
            <a:r>
              <a:rPr lang="ru-RU" sz="1400" dirty="0" smtClean="0">
                <a:solidFill>
                  <a:schemeClr val="tx1"/>
                </a:solidFill>
              </a:rPr>
              <a:t>возгорание</a:t>
            </a:r>
            <a:r>
              <a:rPr lang="ru-RU" sz="1400" b="1" dirty="0" smtClean="0">
                <a:solidFill>
                  <a:schemeClr val="tx1"/>
                </a:solidFill>
              </a:rPr>
              <a:t>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35696" y="4184577"/>
            <a:ext cx="5688632" cy="2488046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2051720" y="332656"/>
            <a:ext cx="5976665" cy="3781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Что делать если техника коснулась провода</a:t>
            </a:r>
            <a:r>
              <a:rPr lang="ru-RU" sz="2000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403648" y="3645024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Отойдите </a:t>
            </a:r>
            <a:r>
              <a:rPr lang="ru-RU" sz="1400" dirty="0">
                <a:solidFill>
                  <a:schemeClr val="tx1"/>
                </a:solidFill>
              </a:rPr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техники на расстояние </a:t>
            </a:r>
            <a:r>
              <a:rPr lang="ru-RU" sz="1400" dirty="0">
                <a:solidFill>
                  <a:schemeClr val="tx1"/>
                </a:solidFill>
              </a:rPr>
              <a:t>не менее 8 </a:t>
            </a:r>
            <a:r>
              <a:rPr lang="ru-RU" sz="1400" dirty="0" smtClean="0">
                <a:solidFill>
                  <a:schemeClr val="tx1"/>
                </a:solidFill>
              </a:rPr>
              <a:t>м.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403648" y="1628800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Выпрыгивайте одновременно на обе плотно сомкнутые </a:t>
            </a:r>
            <a:r>
              <a:rPr lang="ru-RU" sz="1400" dirty="0" smtClean="0">
                <a:solidFill>
                  <a:schemeClr val="tx1"/>
                </a:solidFill>
              </a:rPr>
              <a:t>ноги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403648" y="2069908"/>
            <a:ext cx="7287433" cy="35098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Не </a:t>
            </a:r>
            <a:r>
              <a:rPr lang="ru-RU" sz="1400" dirty="0">
                <a:solidFill>
                  <a:schemeClr val="tx1"/>
                </a:solidFill>
              </a:rPr>
              <a:t>касайтесь корпуса автотранспортного средства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403648" y="2492896"/>
            <a:ext cx="7287433" cy="10801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Отходите из зоны поражения «гусиным шагом»:  сведите ноги вместе, не отрывайте их друг от друга и от земли, передвигайтесь мелкими-мелкими скользящими шажками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>
                <a:solidFill>
                  <a:schemeClr val="tx1"/>
                </a:solidFill>
              </a:rPr>
              <a:t>Старайтесь не терять равновесие, не увеличивайте ширину шага, не касайтесь земли рукой, не опирайтесь на посторонние предметы, не касайтесь других людей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899592" y="1696278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899592" y="2132856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899592" y="2807872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899592" y="3712502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1196752"/>
            <a:ext cx="7889076" cy="43204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5. Сообщить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о случившемся: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31661" y="3140968"/>
            <a:ext cx="7906520" cy="10801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>
                <a:solidFill>
                  <a:schemeClr val="tx1"/>
                </a:solidFill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</a:rPr>
              <a:t>. Организуйте охрану места происшествия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93663"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Не допускайте приближения прохожих к технике, находящейся под напряжением, и токоведущим частям</a:t>
            </a:r>
            <a:endParaRPr sz="1400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2051720" y="332656"/>
            <a:ext cx="5976665" cy="3781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Что делать если техника коснулась провода</a:t>
            </a:r>
            <a:r>
              <a:rPr lang="ru-RU" sz="2000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361681" y="1819570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Единый номер Россети Северо-Запад 8-800-220-0-220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857625" y="1887048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384196" y="2331367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Единый номер экстренных служб 112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880140" y="2398845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880140" y="4437112"/>
            <a:ext cx="7889076" cy="612068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7. Организуйте </a:t>
            </a:r>
            <a:r>
              <a:rPr lang="ru-RU" sz="1400" b="1" dirty="0">
                <a:solidFill>
                  <a:schemeClr val="tx1"/>
                </a:solidFill>
              </a:rPr>
              <a:t>оказание первой помощи пострадавшим.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547664" y="2780928"/>
            <a:ext cx="7063830" cy="738228"/>
          </a:xfrm>
        </p:spPr>
        <p:txBody>
          <a:bodyPr/>
          <a:lstStyle/>
          <a:p>
            <a:pPr>
              <a:defRPr/>
            </a:pPr>
            <a:r>
              <a:rPr lang="ru-RU" sz="4000" i="1" dirty="0"/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979712" y="362842"/>
            <a:ext cx="6264696" cy="432048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Информация о ГК «Россети</a:t>
            </a:r>
            <a:r>
              <a:rPr lang="ru-RU" sz="1800" dirty="0"/>
              <a:t>» и «Россети Северо-Запад»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01215" y="1007721"/>
            <a:ext cx="8447247" cy="13532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«Россети» – один из крупнейших в мире электросетевых холдингов, обеспечивающий электроснабжение потребителей в 82 регионах России. В управлении 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ГК находятся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2,5 млн км линий электропередачи и электрические подстанции общей мощностью 877 тыс. МВА. По сетям 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ГК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«Россети» передается более 80% всей вырабатываемой в стране электроэнергии.</a:t>
            </a:r>
            <a:endParaRPr lang="ru-RU" sz="15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23497" y="2986216"/>
            <a:ext cx="4775928" cy="3091560"/>
          </a:xfrm>
          <a:prstGeom prst="rect">
            <a:avLst/>
          </a:prstGeom>
        </p:spPr>
      </p:pic>
      <p:sp>
        <p:nvSpPr>
          <p:cNvPr id="1485781294" name="Скругленный прямоугольник 5"/>
          <p:cNvSpPr/>
          <p:nvPr/>
        </p:nvSpPr>
        <p:spPr bwMode="auto">
          <a:xfrm>
            <a:off x="301215" y="2852936"/>
            <a:ext cx="3464595" cy="15841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Архангельский 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филиал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«Россети Северо-Запад» обеспечивает передачу и распределение электроэнергии на территории  Архангельской области.</a:t>
            </a:r>
            <a:endParaRPr lang="ru-RU" sz="15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sp>
        <p:nvSpPr>
          <p:cNvPr id="776453191" name="Скругленный прямоугольник 5"/>
          <p:cNvSpPr/>
          <p:nvPr/>
        </p:nvSpPr>
        <p:spPr bwMode="auto">
          <a:xfrm>
            <a:off x="301215" y="4653136"/>
            <a:ext cx="3464595" cy="14246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Филиал </a:t>
            </a:r>
            <a:r>
              <a:rPr lang="ru-RU" sz="150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осуществляет энергоснабжение </a:t>
            </a:r>
            <a:r>
              <a:rPr lang="ru-RU" sz="150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около 440 тыс. потребителей на территории 245,7 тыс. кв. км.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763687" y="260648"/>
            <a:ext cx="6952972" cy="57802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Статистика несчастных случаев со сторонними лицами за 2023 год в ПАО «Россети» и Россети «Северо-Запад»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836308" y="1166505"/>
            <a:ext cx="3303644" cy="163999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23888" algn="l"/>
              </a:tabLst>
              <a:defRPr/>
            </a:pPr>
            <a:r>
              <a:rPr lang="ru-RU" dirty="0">
                <a:solidFill>
                  <a:schemeClr val="tx1"/>
                </a:solidFill>
              </a:rPr>
              <a:t>ПАО «Россети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>
              <a:tabLst>
                <a:tab pos="623888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algn="ctr">
              <a:tabLst>
                <a:tab pos="623888" algn="l"/>
              </a:tabLst>
              <a:defRPr/>
            </a:pPr>
            <a:r>
              <a:rPr lang="ru-RU" dirty="0">
                <a:solidFill>
                  <a:srgbClr val="FF0000"/>
                </a:solidFill>
              </a:rPr>
              <a:t>72 </a:t>
            </a:r>
            <a:r>
              <a:rPr lang="ru-RU" dirty="0">
                <a:solidFill>
                  <a:schemeClr val="tx1"/>
                </a:solidFill>
              </a:rPr>
              <a:t>несчастных случая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807234" y="3390094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300804" y="1182927"/>
            <a:ext cx="3303644" cy="163999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3887" algn="l"/>
              </a:tabLst>
              <a:defRPr/>
            </a:pPr>
            <a:r>
              <a:rPr lang="ru-RU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ПАО «Россети Северо-Запад</a:t>
            </a:r>
            <a:r>
              <a:rPr lang="ru-RU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»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3887" algn="l"/>
              </a:tabLst>
              <a:defRPr/>
            </a:pPr>
            <a:endParaRPr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3887" algn="l"/>
              </a:tabLst>
              <a:defRPr/>
            </a:pPr>
            <a:r>
              <a:rPr lang="ru-RU" b="0" i="0" u="none" strike="noStrike" cap="none" spc="0" dirty="0">
                <a:solidFill>
                  <a:srgbClr val="FF0000"/>
                </a:solidFill>
                <a:latin typeface="PF Din Text Cond Pro Light"/>
                <a:ea typeface="PF Din Text Cond Pro Light"/>
                <a:cs typeface="PF Din Text Cond Pro Light"/>
              </a:rPr>
              <a:t>4</a:t>
            </a:r>
            <a:r>
              <a:rPr lang="ru-RU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 несчастных случая </a:t>
            </a:r>
            <a:endParaRPr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2247162" y="2892307"/>
            <a:ext cx="481934" cy="411976"/>
            <a:chOff x="3914170" y="1339124"/>
            <a:chExt cx="481934" cy="411976"/>
          </a:xfrm>
        </p:grpSpPr>
        <p:sp>
          <p:nvSpPr>
            <p:cNvPr id="8" name="Стрелка вправо 7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6711658" y="2913017"/>
            <a:ext cx="481934" cy="411976"/>
            <a:chOff x="3914170" y="1339124"/>
            <a:chExt cx="481934" cy="411976"/>
          </a:xfrm>
        </p:grpSpPr>
        <p:sp>
          <p:nvSpPr>
            <p:cNvPr id="12" name="Стрелка вправо 11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3275856" y="3502749"/>
            <a:ext cx="2940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Приближение спецтехники </a:t>
            </a:r>
            <a:r>
              <a:rPr lang="ru-RU" dirty="0"/>
              <a:t>к </a:t>
            </a:r>
            <a:r>
              <a:rPr lang="ru-RU" dirty="0" smtClean="0"/>
              <a:t>ВЛ</a:t>
            </a:r>
            <a:endParaRPr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271730" y="3402032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2</a:t>
            </a:r>
            <a:endParaRPr lang="ru-RU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18" name="Группа 17"/>
          <p:cNvGrpSpPr/>
          <p:nvPr/>
        </p:nvGrpSpPr>
        <p:grpSpPr bwMode="auto">
          <a:xfrm>
            <a:off x="2247162" y="4354258"/>
            <a:ext cx="481934" cy="411976"/>
            <a:chOff x="3914170" y="1339124"/>
            <a:chExt cx="481934" cy="411976"/>
          </a:xfrm>
        </p:grpSpPr>
        <p:sp>
          <p:nvSpPr>
            <p:cNvPr id="19" name="Стрелка вправо 18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 bwMode="auto">
          <a:xfrm>
            <a:off x="6711658" y="4357091"/>
            <a:ext cx="481934" cy="411976"/>
            <a:chOff x="3914170" y="1339124"/>
            <a:chExt cx="481934" cy="411976"/>
          </a:xfrm>
        </p:grpSpPr>
        <p:sp>
          <p:nvSpPr>
            <p:cNvPr id="22" name="Стрелка вправо 21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 bwMode="auto">
          <a:xfrm>
            <a:off x="1807234" y="4854877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271730" y="4841307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635896" y="4967505"/>
            <a:ext cx="2210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 dirty="0"/>
              <a:t>Со смертельным исходом</a:t>
            </a:r>
            <a:endParaRPr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87070" y="2484446"/>
            <a:ext cx="3915399" cy="3905231"/>
          </a:xfrm>
          <a:prstGeom prst="rect">
            <a:avLst/>
          </a:prstGeom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164364"/>
              </p:ext>
            </p:extLst>
          </p:nvPr>
        </p:nvGraphicFramePr>
        <p:xfrm>
          <a:off x="592972" y="2547722"/>
          <a:ext cx="3973040" cy="377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8568994" name="Скругленный прямоугольник 5"/>
          <p:cNvSpPr/>
          <p:nvPr/>
        </p:nvSpPr>
        <p:spPr bwMode="auto">
          <a:xfrm>
            <a:off x="592972" y="1124744"/>
            <a:ext cx="3973040" cy="7433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</a:rPr>
              <a:t>Количество несчастных случаев со спецтехникой за 2023 год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897683577" name="Скругленный прямоугольник 5"/>
          <p:cNvSpPr/>
          <p:nvPr/>
        </p:nvSpPr>
        <p:spPr bwMode="auto">
          <a:xfrm>
            <a:off x="4887070" y="1124744"/>
            <a:ext cx="3973039" cy="743331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PF Din Text Cond Pro Light"/>
                <a:ea typeface="Arial"/>
                <a:cs typeface="Arial"/>
              </a:rPr>
              <a:t>Последствия касания </a:t>
            </a:r>
            <a:endParaRPr lang="ru-RU" sz="1600" b="0" i="0" u="none" strike="noStrike" cap="none" spc="0" dirty="0" smtClean="0">
              <a:solidFill>
                <a:schemeClr val="tx1"/>
              </a:solidFill>
              <a:latin typeface="PF Din Text Cond Pro Light"/>
              <a:ea typeface="Arial"/>
              <a:cs typeface="Arial"/>
            </a:endParaRPr>
          </a:p>
          <a:p>
            <a:pPr algn="ctr">
              <a:defRPr/>
            </a:pPr>
            <a:r>
              <a:rPr lang="ru-RU" sz="16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Arial"/>
                <a:cs typeface="Arial"/>
              </a:rPr>
              <a:t>провода ВЛ-10 кВ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1972714146" name="Группа 6"/>
          <p:cNvGrpSpPr/>
          <p:nvPr/>
        </p:nvGrpSpPr>
        <p:grpSpPr bwMode="auto">
          <a:xfrm>
            <a:off x="2247162" y="2006002"/>
            <a:ext cx="481933" cy="411975"/>
            <a:chOff x="3914169" y="1339123"/>
            <a:chExt cx="481933" cy="411975"/>
          </a:xfrm>
        </p:grpSpPr>
        <p:sp>
          <p:nvSpPr>
            <p:cNvPr id="1827565498" name="Стрелка вправо 7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33057095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grpSp>
        <p:nvGrpSpPr>
          <p:cNvPr id="2112194615" name="Группа 6"/>
          <p:cNvGrpSpPr/>
          <p:nvPr/>
        </p:nvGrpSpPr>
        <p:grpSpPr bwMode="auto">
          <a:xfrm>
            <a:off x="6813176" y="1988840"/>
            <a:ext cx="481933" cy="411975"/>
            <a:chOff x="3914169" y="1339123"/>
            <a:chExt cx="481933" cy="411975"/>
          </a:xfrm>
        </p:grpSpPr>
        <p:sp>
          <p:nvSpPr>
            <p:cNvPr id="1686581537" name="Стрелка вправо 7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15717131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 bwMode="auto">
          <a:xfrm>
            <a:off x="1763687" y="260648"/>
            <a:ext cx="6952972" cy="57802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Статистика несчастных случаев со сторонними лицами за 2023 год в ПАО «Россети» и Россети «Северо-Запад»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763687" y="292252"/>
            <a:ext cx="6952972" cy="54446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Несчастный случай со смертельным исходом при проведении сельскохозяйственных работ</a:t>
            </a:r>
            <a:endParaRPr sz="1800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66925" y="1012331"/>
            <a:ext cx="7849732" cy="47245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 sz="1600" dirty="0">
                <a:solidFill>
                  <a:schemeClr val="tx1"/>
                </a:solidFill>
              </a:rPr>
              <a:t>Место несчастного случая: Краснодарский край, </a:t>
            </a:r>
            <a:r>
              <a:rPr lang="ru-RU" sz="1600" dirty="0" smtClean="0">
                <a:solidFill>
                  <a:schemeClr val="tx1"/>
                </a:solidFill>
              </a:rPr>
              <a:t>ВЛ-10 </a:t>
            </a:r>
            <a:r>
              <a:rPr lang="ru-RU" sz="1600" dirty="0">
                <a:solidFill>
                  <a:schemeClr val="tx1"/>
                </a:solidFill>
              </a:rPr>
              <a:t>кВ СТ-2 от ПС 110 кВ </a:t>
            </a:r>
            <a:endParaRPr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66925" y="1600882"/>
            <a:ext cx="7849733" cy="1180046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При проведении сельскохозяйственных работ </a:t>
            </a:r>
            <a:r>
              <a:rPr lang="ru-RU" sz="1400" dirty="0" smtClean="0">
                <a:solidFill>
                  <a:schemeClr val="tx1"/>
                </a:solidFill>
              </a:rPr>
              <a:t>комбайном, </a:t>
            </a:r>
            <a:r>
              <a:rPr lang="ru-RU" sz="1400" dirty="0">
                <a:solidFill>
                  <a:schemeClr val="tx1"/>
                </a:solidFill>
              </a:rPr>
              <a:t>пострадавший допустил обрыв нижнего провода ВЛ 10 кВ разгрузочной трубой, находящейся в рабочем положении, вследствие чего провод упал на кабину комбайна. При попытке убрать провод (деревянной палкой) </a:t>
            </a:r>
            <a:r>
              <a:rPr lang="ru-RU" sz="1400" dirty="0" smtClean="0">
                <a:solidFill>
                  <a:schemeClr val="tx1"/>
                </a:solidFill>
              </a:rPr>
              <a:t>машинист </a:t>
            </a:r>
            <a:r>
              <a:rPr lang="ru-RU" sz="1400" dirty="0">
                <a:solidFill>
                  <a:schemeClr val="tx1"/>
                </a:solidFill>
              </a:rPr>
              <a:t>попал под напряжение и получил смертельную электротравму.</a:t>
            </a:r>
            <a:endParaRPr sz="1400" dirty="0"/>
          </a:p>
          <a:p>
            <a:pPr marL="628650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70241" y="2931715"/>
            <a:ext cx="3946418" cy="347428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/>
        </p:blipFill>
        <p:spPr bwMode="auto">
          <a:xfrm>
            <a:off x="866926" y="2931715"/>
            <a:ext cx="3705074" cy="347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438809" y="386516"/>
            <a:ext cx="4661583" cy="378188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Охранные зоны ВЛ</a:t>
            </a:r>
            <a:endParaRPr sz="1800" dirty="0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2735" y="908721"/>
            <a:ext cx="7961083" cy="122413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4" algn="just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В </a:t>
            </a:r>
            <a:r>
              <a:rPr lang="ru-RU" sz="1500" dirty="0">
                <a:solidFill>
                  <a:schemeClr val="tx1"/>
                </a:solidFill>
              </a:rPr>
              <a:t>охранных зонах запрещается осуществлять любые действия, которые могут нарушить безопасную работу объектов электросетевого хозяйства, в том числе привести к их повреждению или уничтожению, и (или) повлечь причинение вреда жизни, здоровью граждан и имуществу физических или юридических лиц, а также повлечь нанесение экологического ущерба и возникновение пожаров</a:t>
            </a:r>
            <a:endParaRPr sz="15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9547" y="2612978"/>
            <a:ext cx="6253137" cy="35283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835696" y="2492896"/>
            <a:ext cx="5472608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500" dirty="0">
                <a:solidFill>
                  <a:schemeClr val="tx1"/>
                </a:solidFill>
              </a:rPr>
              <a:t>Постановление Правительства РФ от 24.02.2009 N 160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0734" y="1268760"/>
            <a:ext cx="7906949" cy="306861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58636" y="4901951"/>
            <a:ext cx="8005585" cy="11888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Движение машин под проводами воздушной линии электропередачи допускается только в транспортном положении, в месте наименьшего провисания проводов, ближе к опоре и под надзором ответственного лица за безопасное производство работ. </a:t>
            </a:r>
            <a:endParaRPr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339752" y="383262"/>
            <a:ext cx="4464496" cy="30943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spc="0">
                <a:solidFill>
                  <a:schemeClr val="tx1"/>
                </a:solidFill>
                <a:latin typeface="+mj-lt"/>
                <a:ea typeface="PF Din Text Cond Pro"/>
                <a:cs typeface="PF Din Text Cond Pro"/>
              </a:defRPr>
            </a:lvl1pPr>
          </a:lstStyle>
          <a:p>
            <a:pPr>
              <a:defRPr/>
            </a:pPr>
            <a:r>
              <a:rPr lang="ru-RU" sz="1800" dirty="0" smtClean="0"/>
              <a:t>Проезд под проводами ВЛ спецтехники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635878" y="821666"/>
            <a:ext cx="8080781" cy="51909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Допустимые </a:t>
            </a:r>
            <a:r>
              <a:rPr lang="ru-RU" sz="1400" dirty="0">
                <a:solidFill>
                  <a:schemeClr val="tx1"/>
                </a:solidFill>
              </a:rPr>
              <a:t>расстояния от механизмов и подъемных сооружений в рабочем и транспортном </a:t>
            </a:r>
            <a:r>
              <a:rPr lang="ru-RU" sz="1400" dirty="0" smtClean="0">
                <a:solidFill>
                  <a:schemeClr val="tx1"/>
                </a:solidFill>
              </a:rPr>
              <a:t>положении: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60222" y="2342538"/>
            <a:ext cx="7024948" cy="272943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635878" y="5329997"/>
            <a:ext cx="7979434" cy="105120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Машины и механизмы на пневматическом ходу, находящиеся в охранных зонах ВЛ должны быть заземлены при помощи инвентарного переносного заземления. В качестве заземлителя допускается использовать металлическую цепь, соединенную с кузовом или </a:t>
            </a: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рамой, 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касающуюся земли.</a:t>
            </a:r>
            <a:endParaRPr lang="ru-RU" sz="14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sp>
        <p:nvSpPr>
          <p:cNvPr id="774117007" name="Скругленный прямоугольник 14"/>
          <p:cNvSpPr/>
          <p:nvPr/>
        </p:nvSpPr>
        <p:spPr bwMode="auto">
          <a:xfrm>
            <a:off x="1580280" y="1416445"/>
            <a:ext cx="2393638" cy="57436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Более 2 м при напряжении 110 </a:t>
            </a: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кВ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и выше</a:t>
            </a:r>
            <a:endParaRPr lang="ru-RU" sz="12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1250357410" name="Группа 17"/>
          <p:cNvGrpSpPr/>
          <p:nvPr/>
        </p:nvGrpSpPr>
        <p:grpSpPr bwMode="auto">
          <a:xfrm>
            <a:off x="2531532" y="2131758"/>
            <a:ext cx="481933" cy="411975"/>
            <a:chOff x="3914169" y="1339123"/>
            <a:chExt cx="481933" cy="411975"/>
          </a:xfrm>
        </p:grpSpPr>
        <p:sp>
          <p:nvSpPr>
            <p:cNvPr id="16545459" name="Стрелка вправо 18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9217427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178545314" name="Скругленный прямоугольник 14"/>
          <p:cNvSpPr/>
          <p:nvPr/>
        </p:nvSpPr>
        <p:spPr bwMode="auto">
          <a:xfrm>
            <a:off x="5580111" y="1416445"/>
            <a:ext cx="2393638" cy="57436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Более 1 м при </a:t>
            </a: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напряжении </a:t>
            </a:r>
            <a:endParaRPr lang="ru-RU" sz="1200" b="0" i="0" u="none" strike="noStrike" cap="none" spc="0" dirty="0" smtClean="0">
              <a:solidFill>
                <a:schemeClr val="tx1"/>
              </a:solidFill>
              <a:latin typeface="PF Din Text Cond Pro Light"/>
              <a:ea typeface="PF Din Text Cond Pro Light"/>
              <a:cs typeface="PF Din Text Cond Pro Light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35 кВ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и ниже</a:t>
            </a:r>
            <a:endParaRPr lang="ru-RU" sz="12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1248344076" name="Группа 17"/>
          <p:cNvGrpSpPr/>
          <p:nvPr/>
        </p:nvGrpSpPr>
        <p:grpSpPr bwMode="auto">
          <a:xfrm>
            <a:off x="6562580" y="2112536"/>
            <a:ext cx="481933" cy="411975"/>
            <a:chOff x="3914169" y="1339123"/>
            <a:chExt cx="481933" cy="411975"/>
          </a:xfrm>
        </p:grpSpPr>
        <p:sp>
          <p:nvSpPr>
            <p:cNvPr id="1004586332" name="Стрелка вправо 18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58652493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15" name="Заголовок 3"/>
          <p:cNvSpPr txBox="1">
            <a:spLocks/>
          </p:cNvSpPr>
          <p:nvPr/>
        </p:nvSpPr>
        <p:spPr bwMode="auto">
          <a:xfrm>
            <a:off x="2339752" y="383262"/>
            <a:ext cx="4464496" cy="30943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spc="0">
                <a:solidFill>
                  <a:schemeClr val="tx1"/>
                </a:solidFill>
                <a:latin typeface="+mj-lt"/>
                <a:ea typeface="PF Din Text Cond Pro"/>
                <a:cs typeface="PF Din Text Cond Pro"/>
              </a:defRPr>
            </a:lvl1pPr>
          </a:lstStyle>
          <a:p>
            <a:pPr>
              <a:defRPr/>
            </a:pPr>
            <a:r>
              <a:rPr lang="ru-RU" sz="1800" dirty="0" smtClean="0"/>
              <a:t>Проезд под проводами ВЛ спецтехники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3648" y="3933056"/>
            <a:ext cx="6880964" cy="26421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51720" y="332656"/>
            <a:ext cx="5976665" cy="3781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Что делать если техника коснулась провода</a:t>
            </a:r>
            <a:r>
              <a:rPr lang="ru-RU" sz="2000" dirty="0"/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5576" y="836712"/>
            <a:ext cx="7961084" cy="102854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1. Остановить машину </a:t>
            </a:r>
            <a:endParaRPr sz="1400" b="1" dirty="0"/>
          </a:p>
          <a:p>
            <a:pPr marL="92075"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При падении провода на машину водитель должен немедленно остановить машину</a:t>
            </a:r>
            <a:r>
              <a:rPr lang="ru-RU" sz="1400" dirty="0" smtClean="0">
                <a:solidFill>
                  <a:schemeClr val="tx1"/>
                </a:solidFill>
              </a:rPr>
              <a:t>. Если </a:t>
            </a:r>
            <a:r>
              <a:rPr lang="ru-RU" sz="1400" dirty="0">
                <a:solidFill>
                  <a:schemeClr val="tx1"/>
                </a:solidFill>
              </a:rPr>
              <a:t>при этом </a:t>
            </a:r>
            <a:r>
              <a:rPr lang="ru-RU" sz="1400" dirty="0" smtClean="0">
                <a:solidFill>
                  <a:schemeClr val="tx1"/>
                </a:solidFill>
              </a:rPr>
              <a:t>можно </a:t>
            </a:r>
            <a:r>
              <a:rPr lang="ru-RU" sz="1400" dirty="0">
                <a:solidFill>
                  <a:schemeClr val="tx1"/>
                </a:solidFill>
              </a:rPr>
              <a:t>освободить машину от оборванного провода передвижением </a:t>
            </a:r>
            <a:r>
              <a:rPr lang="ru-RU" sz="1400" dirty="0" smtClean="0">
                <a:solidFill>
                  <a:schemeClr val="tx1"/>
                </a:solidFill>
              </a:rPr>
              <a:t>машины, то </a:t>
            </a:r>
            <a:r>
              <a:rPr lang="ru-RU" sz="1400" dirty="0">
                <a:solidFill>
                  <a:schemeClr val="tx1"/>
                </a:solidFill>
              </a:rPr>
              <a:t>это необходимо сделать как можно быстрее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55576" y="2008906"/>
            <a:ext cx="7961084" cy="106005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 sz="1400" b="1" dirty="0">
                <a:solidFill>
                  <a:schemeClr val="tx1"/>
                </a:solidFill>
              </a:rPr>
              <a:t>2. Разорвать контакт</a:t>
            </a:r>
            <a:endParaRPr sz="1400" b="1" dirty="0"/>
          </a:p>
          <a:p>
            <a:pPr marL="92075"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В случае соприкосновения подъемного механизма или других частей машины с токоведущими проводами водитель должен как можно быстрее разорвать контакт и отвести подвижную часть механизма от токоведущих </a:t>
            </a:r>
            <a:r>
              <a:rPr lang="ru-RU" sz="1400" dirty="0" smtClean="0">
                <a:solidFill>
                  <a:schemeClr val="tx1"/>
                </a:solidFill>
              </a:rPr>
              <a:t>частей. </a:t>
            </a:r>
            <a:endParaRPr sz="1400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55576" y="3212976"/>
            <a:ext cx="7889076" cy="38047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93663">
              <a:defRPr/>
            </a:pPr>
            <a:r>
              <a:rPr lang="ru-RU" sz="1400" b="1" dirty="0">
                <a:solidFill>
                  <a:schemeClr val="tx1"/>
                </a:solidFill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</a:rPr>
              <a:t>. Ожидать помощи, </a:t>
            </a:r>
            <a:r>
              <a:rPr lang="ru-RU" sz="1400" b="1" u="sng" dirty="0" smtClean="0">
                <a:solidFill>
                  <a:schemeClr val="tx1"/>
                </a:solidFill>
              </a:rPr>
              <a:t>не </a:t>
            </a:r>
            <a:r>
              <a:rPr lang="ru-RU" sz="1400" b="1" u="sng" dirty="0">
                <a:solidFill>
                  <a:schemeClr val="tx1"/>
                </a:solidFill>
              </a:rPr>
              <a:t>выходить из </a:t>
            </a:r>
            <a:r>
              <a:rPr lang="ru-RU" sz="1400" b="1" u="sng" dirty="0" smtClean="0">
                <a:solidFill>
                  <a:schemeClr val="tx1"/>
                </a:solidFill>
              </a:rPr>
              <a:t>машины!</a:t>
            </a:r>
            <a:endParaRPr sz="1400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Arial"/>
        <a:cs typeface="Arial"/>
      </a:majorFont>
      <a:minorFont>
        <a:latin typeface="PF Din Text Cond Pro Ligh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9525">
          <a:solidFill>
            <a:schemeClr val="accent4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93</TotalTime>
  <Words>703</Words>
  <Application>Microsoft Office PowerPoint</Application>
  <DocSecurity>0</DocSecurity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FSK</vt:lpstr>
      <vt:lpstr>Предотвращение несчастных случаев при работе в охранных зонах электросетевых объектов ПАО «Россети»</vt:lpstr>
      <vt:lpstr>Информация о ГК «Россети» и «Россети Северо-Запад»</vt:lpstr>
      <vt:lpstr>Статистика несчастных случаев со сторонними лицами за 2023 год в ПАО «Россети» и Россети «Северо-Запад»</vt:lpstr>
      <vt:lpstr>Статистика несчастных случаев со сторонними лицами за 2023 год в ПАО «Россети» и Россети «Северо-Запад»</vt:lpstr>
      <vt:lpstr>Несчастный случай со смертельным исходом при проведении сельскохозяйственных работ</vt:lpstr>
      <vt:lpstr>Охранные зоны ВЛ</vt:lpstr>
      <vt:lpstr>Презентация PowerPoint</vt:lpstr>
      <vt:lpstr>Презентация PowerPoint</vt:lpstr>
      <vt:lpstr>Что делать если техника коснулась провода?</vt:lpstr>
      <vt:lpstr>Что делать если техника коснулась провода?</vt:lpstr>
      <vt:lpstr>Что делать если техника коснулась провода?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subject/>
  <dc:creator>Ekaterina</dc:creator>
  <cp:keywords/>
  <dc:description/>
  <cp:lastModifiedBy>Артем Горяшин</cp:lastModifiedBy>
  <cp:revision>125</cp:revision>
  <dcterms:created xsi:type="dcterms:W3CDTF">2021-07-14T14:22:53Z</dcterms:created>
  <dcterms:modified xsi:type="dcterms:W3CDTF">2024-09-26T06:08:10Z</dcterms:modified>
  <cp:category/>
  <dc:identifier/>
  <cp:contentStatus/>
  <dc:language/>
  <cp:version/>
</cp:coreProperties>
</file>